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3"/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8229600" cx="14630400"/>
  <p:notesSz cx="8229600" cy="14630400"/>
  <p:embeddedFontLst>
    <p:embeddedFont>
      <p:font typeface="Caveat"/>
      <p:regular r:id="rId23"/>
      <p:bold r:id="rId24"/>
    </p:embeddedFont>
    <p:embeddedFont>
      <p:font typeface="Outfit ExtraBold"/>
      <p:bold r:id="rId25"/>
    </p:embeddedFont>
    <p:embeddedFont>
      <p:font typeface="Arimo"/>
      <p:regular r:id="rId26"/>
      <p:bold r:id="rId27"/>
      <p:italic r:id="rId28"/>
      <p:boldItalic r:id="rId29"/>
    </p:embeddedFont>
    <p:embeddedFont>
      <p:font typeface="Inter"/>
      <p:bold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Caveat-bold.fntdata"/><Relationship Id="rId23" Type="http://schemas.openxmlformats.org/officeDocument/2006/relationships/font" Target="fonts/Cavea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Arimo-regular.fntdata"/><Relationship Id="rId25" Type="http://schemas.openxmlformats.org/officeDocument/2006/relationships/font" Target="fonts/OutfitExtraBold-bold.fntdata"/><Relationship Id="rId28" Type="http://schemas.openxmlformats.org/officeDocument/2006/relationships/font" Target="fonts/Arimo-italic.fntdata"/><Relationship Id="rId27" Type="http://schemas.openxmlformats.org/officeDocument/2006/relationships/font" Target="fonts/Arim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im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ter-boldItalic.fntdata"/><Relationship Id="rId30" Type="http://schemas.openxmlformats.org/officeDocument/2006/relationships/font" Target="fonts/Inter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20.png>
</file>

<file path=ppt/media/image29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gif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37855b7fbd_2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337855b7fbd_2_5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337855b7fbd_2_5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37855b7fbd_2_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337855b7fbd_2_8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337855b7fbd_2_8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37855b7fbd_2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337855b7fbd_2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337855b7fbd_2_7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37855b7fbd_2_1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337855b7fbd_2_10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337855b7fbd_2_10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37855b7fbd_2_1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g337855b7fbd_2_1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337855b7fbd_2_1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37855b7fbd_2_1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337855b7fbd_2_1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337855b7fbd_2_13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37855b7fbd_2_1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g337855b7fbd_2_15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g337855b7fbd_2_15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37855b7fbd_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37855b7fbd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g337855b7fbd_3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37855b7fbd_2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337855b7fbd_2_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337855b7fbd_2_3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5" name="Google Shape;55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9" name="Google Shape;59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3" name="Google Shape;63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7" name="Google Shape;67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1" name="Google Shape;71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5" name="Google Shape;75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9" name="Google Shape;79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3" name="Google Shape;83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0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1.png"/><Relationship Id="rId4" Type="http://schemas.openxmlformats.org/officeDocument/2006/relationships/image" Target="../media/image2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1.png"/><Relationship Id="rId4" Type="http://schemas.openxmlformats.org/officeDocument/2006/relationships/image" Target="../media/image46.png"/><Relationship Id="rId5" Type="http://schemas.openxmlformats.org/officeDocument/2006/relationships/image" Target="../media/image49.png"/><Relationship Id="rId6" Type="http://schemas.openxmlformats.org/officeDocument/2006/relationships/image" Target="../media/image45.png"/><Relationship Id="rId7" Type="http://schemas.openxmlformats.org/officeDocument/2006/relationships/image" Target="../media/image5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1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9.png"/><Relationship Id="rId4" Type="http://schemas.openxmlformats.org/officeDocument/2006/relationships/image" Target="../media/image54.png"/><Relationship Id="rId5" Type="http://schemas.openxmlformats.org/officeDocument/2006/relationships/image" Target="../media/image50.png"/><Relationship Id="rId6" Type="http://schemas.openxmlformats.org/officeDocument/2006/relationships/image" Target="../media/image66.png"/><Relationship Id="rId7" Type="http://schemas.openxmlformats.org/officeDocument/2006/relationships/image" Target="../media/image5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8.png"/><Relationship Id="rId4" Type="http://schemas.openxmlformats.org/officeDocument/2006/relationships/image" Target="../media/image64.png"/><Relationship Id="rId5" Type="http://schemas.openxmlformats.org/officeDocument/2006/relationships/image" Target="../media/image60.png"/><Relationship Id="rId6" Type="http://schemas.openxmlformats.org/officeDocument/2006/relationships/image" Target="../media/image65.png"/><Relationship Id="rId7" Type="http://schemas.openxmlformats.org/officeDocument/2006/relationships/image" Target="../media/image51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9.png"/><Relationship Id="rId4" Type="http://schemas.openxmlformats.org/officeDocument/2006/relationships/image" Target="../media/image35.png"/><Relationship Id="rId5" Type="http://schemas.openxmlformats.org/officeDocument/2006/relationships/image" Target="../media/image52.png"/><Relationship Id="rId6" Type="http://schemas.openxmlformats.org/officeDocument/2006/relationships/image" Target="../media/image30.png"/><Relationship Id="rId7" Type="http://schemas.openxmlformats.org/officeDocument/2006/relationships/image" Target="../media/image32.jpg"/><Relationship Id="rId8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6.png"/><Relationship Id="rId4" Type="http://schemas.openxmlformats.org/officeDocument/2006/relationships/image" Target="../media/image36.png"/><Relationship Id="rId5" Type="http://schemas.openxmlformats.org/officeDocument/2006/relationships/image" Target="../media/image33.png"/><Relationship Id="rId6" Type="http://schemas.openxmlformats.org/officeDocument/2006/relationships/image" Target="../media/image2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7.png"/><Relationship Id="rId4" Type="http://schemas.openxmlformats.org/officeDocument/2006/relationships/image" Target="../media/image57.png"/><Relationship Id="rId5" Type="http://schemas.openxmlformats.org/officeDocument/2006/relationships/image" Target="../media/image53.png"/><Relationship Id="rId6" Type="http://schemas.openxmlformats.org/officeDocument/2006/relationships/image" Target="../media/image2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2.png"/><Relationship Id="rId4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2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Relationship Id="rId6" Type="http://schemas.openxmlformats.org/officeDocument/2006/relationships/image" Target="../media/image3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3.png"/><Relationship Id="rId4" Type="http://schemas.openxmlformats.org/officeDocument/2006/relationships/image" Target="../media/image40.png"/><Relationship Id="rId5" Type="http://schemas.openxmlformats.org/officeDocument/2006/relationships/image" Target="../media/image44.png"/><Relationship Id="rId6" Type="http://schemas.openxmlformats.org/officeDocument/2006/relationships/image" Target="../media/image48.png"/><Relationship Id="rId7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0" name="Google Shape;9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3"/>
          <p:cNvSpPr/>
          <p:nvPr/>
        </p:nvSpPr>
        <p:spPr>
          <a:xfrm>
            <a:off x="6280190" y="2745462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MIS for Tourism &amp; Travel Agency</a:t>
            </a:r>
            <a:endParaRPr b="0" i="0" sz="4450" u="none" cap="none" strike="noStrike"/>
          </a:p>
        </p:txBody>
      </p:sp>
      <p:sp>
        <p:nvSpPr>
          <p:cNvPr id="92" name="Google Shape;92;p23"/>
          <p:cNvSpPr/>
          <p:nvPr/>
        </p:nvSpPr>
        <p:spPr>
          <a:xfrm>
            <a:off x="6280190" y="4503182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t/>
            </a:r>
            <a:endParaRPr b="0" i="0" sz="1750" u="none" cap="none" strike="noStrike"/>
          </a:p>
        </p:txBody>
      </p:sp>
      <p:sp>
        <p:nvSpPr>
          <p:cNvPr id="93" name="Google Shape;93;p23"/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9725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1750"/>
              <a:buFont typeface="Arimo"/>
              <a:buChar char="-"/>
            </a:pPr>
            <a:r>
              <a:rPr b="1" lang="en-US" sz="1750">
                <a:solidFill>
                  <a:srgbClr val="231971"/>
                </a:solidFill>
                <a:latin typeface="Arimo"/>
                <a:ea typeface="Arimo"/>
                <a:cs typeface="Arimo"/>
                <a:sym typeface="Arimo"/>
              </a:rPr>
              <a:t>By</a:t>
            </a:r>
            <a:endParaRPr b="1" sz="1750">
              <a:solidFill>
                <a:srgbClr val="23197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50">
                <a:solidFill>
                  <a:srgbClr val="231971"/>
                </a:solidFill>
                <a:latin typeface="Arimo"/>
                <a:ea typeface="Arimo"/>
                <a:cs typeface="Arimo"/>
                <a:sym typeface="Arimo"/>
              </a:rPr>
              <a:t>Deendhayal RR 	- 192110001</a:t>
            </a:r>
            <a:endParaRPr b="1" sz="1750">
              <a:solidFill>
                <a:srgbClr val="23197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50">
                <a:solidFill>
                  <a:srgbClr val="231971"/>
                </a:solidFill>
                <a:latin typeface="Arimo"/>
                <a:ea typeface="Arimo"/>
                <a:cs typeface="Arimo"/>
                <a:sym typeface="Arimo"/>
              </a:rPr>
              <a:t>Kathiravan 		- 192110445</a:t>
            </a:r>
            <a:endParaRPr b="1" sz="1750">
              <a:solidFill>
                <a:srgbClr val="23197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94" name="Google Shape;9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87200" y="6800851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50" name="Google Shape;25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2"/>
          <p:cNvSpPr/>
          <p:nvPr/>
        </p:nvSpPr>
        <p:spPr>
          <a:xfrm>
            <a:off x="790218" y="238715"/>
            <a:ext cx="58650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nter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Backend Development</a:t>
            </a:r>
            <a:endParaRPr b="0" i="0" sz="4400" u="none" cap="none" strike="noStrike"/>
          </a:p>
        </p:txBody>
      </p:sp>
      <p:sp>
        <p:nvSpPr>
          <p:cNvPr id="252" name="Google Shape;252;p32"/>
          <p:cNvSpPr/>
          <p:nvPr/>
        </p:nvSpPr>
        <p:spPr>
          <a:xfrm>
            <a:off x="711243" y="2187768"/>
            <a:ext cx="7563600" cy="1315800"/>
          </a:xfrm>
          <a:prstGeom prst="roundRect">
            <a:avLst>
              <a:gd fmla="val 7206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2"/>
          <p:cNvSpPr/>
          <p:nvPr/>
        </p:nvSpPr>
        <p:spPr>
          <a:xfrm>
            <a:off x="944605" y="2421130"/>
            <a:ext cx="28224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Framework</a:t>
            </a:r>
            <a:endParaRPr b="0" i="0" sz="2200" u="none" cap="none" strike="noStrike"/>
          </a:p>
        </p:txBody>
      </p:sp>
      <p:sp>
        <p:nvSpPr>
          <p:cNvPr id="254" name="Google Shape;254;p32"/>
          <p:cNvSpPr/>
          <p:nvPr/>
        </p:nvSpPr>
        <p:spPr>
          <a:xfrm>
            <a:off x="944605" y="2909168"/>
            <a:ext cx="70968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Node.js + Express.js for robust server logic.</a:t>
            </a:r>
            <a:endParaRPr b="0" i="0" sz="1750" u="none" cap="none" strike="noStrike"/>
          </a:p>
        </p:txBody>
      </p:sp>
      <p:sp>
        <p:nvSpPr>
          <p:cNvPr id="255" name="Google Shape;255;p32"/>
          <p:cNvSpPr/>
          <p:nvPr/>
        </p:nvSpPr>
        <p:spPr>
          <a:xfrm>
            <a:off x="711243" y="3729389"/>
            <a:ext cx="7563600" cy="1315800"/>
          </a:xfrm>
          <a:prstGeom prst="roundRect">
            <a:avLst>
              <a:gd fmla="val 7206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2"/>
          <p:cNvSpPr/>
          <p:nvPr/>
        </p:nvSpPr>
        <p:spPr>
          <a:xfrm>
            <a:off x="944605" y="3962752"/>
            <a:ext cx="28224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Database</a:t>
            </a:r>
            <a:endParaRPr b="0" i="0" sz="2200" u="none" cap="none" strike="noStrike"/>
          </a:p>
        </p:txBody>
      </p:sp>
      <p:sp>
        <p:nvSpPr>
          <p:cNvPr id="257" name="Google Shape;257;p32"/>
          <p:cNvSpPr/>
          <p:nvPr/>
        </p:nvSpPr>
        <p:spPr>
          <a:xfrm>
            <a:off x="944605" y="4450789"/>
            <a:ext cx="70968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MySQL / PostgreSQL for scalable data storage.</a:t>
            </a:r>
            <a:endParaRPr b="0" i="0" sz="1750" u="none" cap="none" strike="noStrike"/>
          </a:p>
        </p:txBody>
      </p:sp>
      <p:sp>
        <p:nvSpPr>
          <p:cNvPr id="258" name="Google Shape;258;p32"/>
          <p:cNvSpPr/>
          <p:nvPr/>
        </p:nvSpPr>
        <p:spPr>
          <a:xfrm>
            <a:off x="711243" y="5271010"/>
            <a:ext cx="7563600" cy="1315800"/>
          </a:xfrm>
          <a:prstGeom prst="roundRect">
            <a:avLst>
              <a:gd fmla="val 7206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2"/>
          <p:cNvSpPr/>
          <p:nvPr/>
        </p:nvSpPr>
        <p:spPr>
          <a:xfrm>
            <a:off x="944605" y="5504373"/>
            <a:ext cx="28224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Authentication</a:t>
            </a:r>
            <a:endParaRPr b="0" i="0" sz="2200" u="none" cap="none" strike="noStrike"/>
          </a:p>
        </p:txBody>
      </p:sp>
      <p:sp>
        <p:nvSpPr>
          <p:cNvPr id="260" name="Google Shape;260;p32"/>
          <p:cNvSpPr/>
          <p:nvPr/>
        </p:nvSpPr>
        <p:spPr>
          <a:xfrm>
            <a:off x="944605" y="5992410"/>
            <a:ext cx="70968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JWT / OAuth for secure user access.</a:t>
            </a:r>
            <a:endParaRPr b="0" i="0" sz="1750" u="none" cap="none" strike="noStrike"/>
          </a:p>
        </p:txBody>
      </p:sp>
      <p:sp>
        <p:nvSpPr>
          <p:cNvPr id="261" name="Google Shape;261;p32"/>
          <p:cNvSpPr/>
          <p:nvPr/>
        </p:nvSpPr>
        <p:spPr>
          <a:xfrm>
            <a:off x="711243" y="6812632"/>
            <a:ext cx="7563600" cy="1315800"/>
          </a:xfrm>
          <a:prstGeom prst="roundRect">
            <a:avLst>
              <a:gd fmla="val 7206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2"/>
          <p:cNvSpPr/>
          <p:nvPr/>
        </p:nvSpPr>
        <p:spPr>
          <a:xfrm>
            <a:off x="944605" y="7045994"/>
            <a:ext cx="28224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APIs</a:t>
            </a:r>
            <a:endParaRPr b="0" i="0" sz="2200" u="none" cap="none" strike="noStrike"/>
          </a:p>
        </p:txBody>
      </p:sp>
      <p:sp>
        <p:nvSpPr>
          <p:cNvPr id="263" name="Google Shape;263;p32"/>
          <p:cNvSpPr/>
          <p:nvPr/>
        </p:nvSpPr>
        <p:spPr>
          <a:xfrm>
            <a:off x="944605" y="7534031"/>
            <a:ext cx="70968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RESTful APIs for real-time data handling.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9" name="Google Shape;26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3"/>
          <p:cNvSpPr/>
          <p:nvPr/>
        </p:nvSpPr>
        <p:spPr>
          <a:xfrm>
            <a:off x="793790" y="384417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Architecture Design</a:t>
            </a:r>
            <a:endParaRPr b="0" i="0" sz="4450" u="none" cap="none" strike="noStrike"/>
          </a:p>
        </p:txBody>
      </p:sp>
      <p:pic>
        <p:nvPicPr>
          <p:cNvPr descr="preencoded.png" id="271" name="Google Shape;27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489311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3"/>
          <p:cNvSpPr/>
          <p:nvPr/>
        </p:nvSpPr>
        <p:spPr>
          <a:xfrm>
            <a:off x="1020604" y="614052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Frontend</a:t>
            </a:r>
            <a:endParaRPr b="0" i="0" sz="2200" u="none" cap="none" strike="noStrike"/>
          </a:p>
        </p:txBody>
      </p:sp>
      <p:sp>
        <p:nvSpPr>
          <p:cNvPr id="273" name="Google Shape;273;p33"/>
          <p:cNvSpPr/>
          <p:nvPr/>
        </p:nvSpPr>
        <p:spPr>
          <a:xfrm>
            <a:off x="1020604" y="6630948"/>
            <a:ext cx="389393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HTML, CSS, Java Script</a:t>
            </a:r>
            <a:endParaRPr b="0" i="0" sz="1750" u="none" cap="none" strike="noStrike"/>
          </a:p>
        </p:txBody>
      </p:sp>
      <p:pic>
        <p:nvPicPr>
          <p:cNvPr descr="preencoded.png" id="274" name="Google Shape;274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41357" y="489311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3"/>
          <p:cNvSpPr/>
          <p:nvPr/>
        </p:nvSpPr>
        <p:spPr>
          <a:xfrm>
            <a:off x="5368171" y="614052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Backend</a:t>
            </a:r>
            <a:endParaRPr b="0" i="0" sz="2200" u="none" cap="none" strike="noStrike"/>
          </a:p>
        </p:txBody>
      </p:sp>
      <p:sp>
        <p:nvSpPr>
          <p:cNvPr id="276" name="Google Shape;276;p33"/>
          <p:cNvSpPr/>
          <p:nvPr/>
        </p:nvSpPr>
        <p:spPr>
          <a:xfrm>
            <a:off x="5368171" y="6630948"/>
            <a:ext cx="389393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Node.js</a:t>
            </a:r>
            <a:endParaRPr b="0" i="0" sz="1750" u="none" cap="none" strike="noStrike"/>
          </a:p>
        </p:txBody>
      </p:sp>
      <p:pic>
        <p:nvPicPr>
          <p:cNvPr descr="preencoded.png" id="277" name="Google Shape;277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88924" y="489311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3"/>
          <p:cNvSpPr/>
          <p:nvPr/>
        </p:nvSpPr>
        <p:spPr>
          <a:xfrm>
            <a:off x="9715738" y="614052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Database</a:t>
            </a:r>
            <a:endParaRPr b="0" i="0" sz="2200" u="none" cap="none" strike="noStrike"/>
          </a:p>
        </p:txBody>
      </p:sp>
      <p:sp>
        <p:nvSpPr>
          <p:cNvPr id="279" name="Google Shape;279;p33"/>
          <p:cNvSpPr/>
          <p:nvPr/>
        </p:nvSpPr>
        <p:spPr>
          <a:xfrm>
            <a:off x="9715738" y="6630948"/>
            <a:ext cx="389393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MySQL/PostgreSQL</a:t>
            </a:r>
            <a:endParaRPr b="0" i="0" sz="1750" u="none" cap="none" strike="noStrike"/>
          </a:p>
        </p:txBody>
      </p:sp>
      <p:pic>
        <p:nvPicPr>
          <p:cNvPr descr="File:Eye-exercise-for-speed-reading.gif - Wikipedia" id="280" name="Google Shape;280;p33"/>
          <p:cNvPicPr preferRelativeResize="0"/>
          <p:nvPr/>
        </p:nvPicPr>
        <p:blipFill rotWithShape="1">
          <a:blip r:embed="rId7">
            <a:alphaModFix/>
          </a:blip>
          <a:srcRect b="20263" l="10364" r="14425" t="27644"/>
          <a:stretch/>
        </p:blipFill>
        <p:spPr>
          <a:xfrm>
            <a:off x="12237200" y="7147950"/>
            <a:ext cx="2292450" cy="108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4"/>
          <p:cNvSpPr/>
          <p:nvPr/>
        </p:nvSpPr>
        <p:spPr>
          <a:xfrm>
            <a:off x="793790" y="2721412"/>
            <a:ext cx="717280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Database Design &amp; Schema</a:t>
            </a:r>
            <a:endParaRPr b="0" i="0" sz="4450" u="none" cap="none" strike="noStrike"/>
          </a:p>
        </p:txBody>
      </p:sp>
      <p:sp>
        <p:nvSpPr>
          <p:cNvPr id="287" name="Google Shape;287;p34"/>
          <p:cNvSpPr/>
          <p:nvPr/>
        </p:nvSpPr>
        <p:spPr>
          <a:xfrm>
            <a:off x="787003" y="4881741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Users Table</a:t>
            </a:r>
            <a:endParaRPr b="0" i="0" sz="2200" u="none" cap="none" strike="noStrike"/>
          </a:p>
        </p:txBody>
      </p:sp>
      <p:sp>
        <p:nvSpPr>
          <p:cNvPr id="288" name="Google Shape;288;p34"/>
          <p:cNvSpPr/>
          <p:nvPr/>
        </p:nvSpPr>
        <p:spPr>
          <a:xfrm>
            <a:off x="787003" y="5462885"/>
            <a:ext cx="39780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(id, name, role, email, password)</a:t>
            </a:r>
            <a:endParaRPr b="0" i="0" sz="1750" u="none" cap="none" strike="noStrike"/>
          </a:p>
        </p:txBody>
      </p:sp>
      <p:sp>
        <p:nvSpPr>
          <p:cNvPr id="289" name="Google Shape;289;p34"/>
          <p:cNvSpPr/>
          <p:nvPr/>
        </p:nvSpPr>
        <p:spPr>
          <a:xfrm>
            <a:off x="5326141" y="4881741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Tour Packages Table</a:t>
            </a:r>
            <a:endParaRPr b="0" i="0" sz="2200" u="none" cap="none" strike="noStrike"/>
          </a:p>
        </p:txBody>
      </p:sp>
      <p:sp>
        <p:nvSpPr>
          <p:cNvPr id="290" name="Google Shape;290;p34"/>
          <p:cNvSpPr/>
          <p:nvPr/>
        </p:nvSpPr>
        <p:spPr>
          <a:xfrm>
            <a:off x="5326141" y="5462885"/>
            <a:ext cx="39780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(package_id, destination, price, itinerary_details)</a:t>
            </a:r>
            <a:endParaRPr b="0" i="0" sz="1750" u="none" cap="none" strike="noStrike"/>
          </a:p>
        </p:txBody>
      </p:sp>
      <p:sp>
        <p:nvSpPr>
          <p:cNvPr id="291" name="Google Shape;291;p34"/>
          <p:cNvSpPr/>
          <p:nvPr/>
        </p:nvSpPr>
        <p:spPr>
          <a:xfrm>
            <a:off x="9865280" y="4881741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Bookings Table</a:t>
            </a:r>
            <a:endParaRPr b="0" i="0" sz="2200" u="none" cap="none" strike="noStrike"/>
          </a:p>
        </p:txBody>
      </p:sp>
      <p:sp>
        <p:nvSpPr>
          <p:cNvPr id="292" name="Google Shape;292;p34"/>
          <p:cNvSpPr/>
          <p:nvPr/>
        </p:nvSpPr>
        <p:spPr>
          <a:xfrm>
            <a:off x="9865280" y="5462885"/>
            <a:ext cx="39780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(booking_id, customer_id, package_id, status, payment_details)</a:t>
            </a:r>
            <a:endParaRPr b="0" i="0" sz="1750" u="none" cap="none" strike="noStrike"/>
          </a:p>
        </p:txBody>
      </p:sp>
      <p:pic>
        <p:nvPicPr>
          <p:cNvPr descr="File:Eye-exercise-for-speed-reading.gif - Wikipedia" id="293" name="Google Shape;293;p34"/>
          <p:cNvPicPr preferRelativeResize="0"/>
          <p:nvPr/>
        </p:nvPicPr>
        <p:blipFill rotWithShape="1">
          <a:blip r:embed="rId3">
            <a:alphaModFix/>
          </a:blip>
          <a:srcRect b="20263" l="10364" r="14425" t="27644"/>
          <a:stretch/>
        </p:blipFill>
        <p:spPr>
          <a:xfrm>
            <a:off x="12237200" y="7147950"/>
            <a:ext cx="2292450" cy="108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99" name="Google Shape;29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5"/>
          <p:cNvSpPr/>
          <p:nvPr/>
        </p:nvSpPr>
        <p:spPr>
          <a:xfrm>
            <a:off x="793790" y="1403033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Flow Diagram</a:t>
            </a:r>
            <a:endParaRPr b="0" i="0" sz="4450" u="none" cap="none" strike="noStrike"/>
          </a:p>
        </p:txBody>
      </p:sp>
      <p:sp>
        <p:nvSpPr>
          <p:cNvPr id="301" name="Google Shape;301;p35"/>
          <p:cNvSpPr/>
          <p:nvPr/>
        </p:nvSpPr>
        <p:spPr>
          <a:xfrm>
            <a:off x="1118711" y="2451973"/>
            <a:ext cx="30480" cy="4374475"/>
          </a:xfrm>
          <a:prstGeom prst="roundRect">
            <a:avLst>
              <a:gd fmla="val 312558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5"/>
          <p:cNvSpPr/>
          <p:nvPr/>
        </p:nvSpPr>
        <p:spPr>
          <a:xfrm>
            <a:off x="1358622" y="2947035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5"/>
          <p:cNvSpPr/>
          <p:nvPr/>
        </p:nvSpPr>
        <p:spPr>
          <a:xfrm>
            <a:off x="878800" y="270712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5"/>
          <p:cNvSpPr/>
          <p:nvPr/>
        </p:nvSpPr>
        <p:spPr>
          <a:xfrm>
            <a:off x="1065609" y="2792135"/>
            <a:ext cx="136565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2650" u="none" cap="none" strike="noStrike"/>
          </a:p>
        </p:txBody>
      </p:sp>
      <p:sp>
        <p:nvSpPr>
          <p:cNvPr id="305" name="Google Shape;305;p35"/>
          <p:cNvSpPr/>
          <p:nvPr/>
        </p:nvSpPr>
        <p:spPr>
          <a:xfrm>
            <a:off x="2381488" y="267878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Customer Selects</a:t>
            </a:r>
            <a:endParaRPr b="0" i="0" sz="2200" u="none" cap="none" strike="noStrike"/>
          </a:p>
        </p:txBody>
      </p:sp>
      <p:sp>
        <p:nvSpPr>
          <p:cNvPr id="306" name="Google Shape;306;p35"/>
          <p:cNvSpPr/>
          <p:nvPr/>
        </p:nvSpPr>
        <p:spPr>
          <a:xfrm>
            <a:off x="2381488" y="3169206"/>
            <a:ext cx="596872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Tour package, system logs request.</a:t>
            </a:r>
            <a:endParaRPr b="0" i="0" sz="1750" u="none" cap="none" strike="noStrike"/>
          </a:p>
        </p:txBody>
      </p:sp>
      <p:sp>
        <p:nvSpPr>
          <p:cNvPr id="307" name="Google Shape;307;p35"/>
          <p:cNvSpPr/>
          <p:nvPr/>
        </p:nvSpPr>
        <p:spPr>
          <a:xfrm>
            <a:off x="1358622" y="4480798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5"/>
          <p:cNvSpPr/>
          <p:nvPr/>
        </p:nvSpPr>
        <p:spPr>
          <a:xfrm>
            <a:off x="878800" y="4240887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5"/>
          <p:cNvSpPr/>
          <p:nvPr/>
        </p:nvSpPr>
        <p:spPr>
          <a:xfrm>
            <a:off x="1031915" y="4325898"/>
            <a:ext cx="203954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2650" u="none" cap="none" strike="noStrike"/>
          </a:p>
        </p:txBody>
      </p:sp>
      <p:sp>
        <p:nvSpPr>
          <p:cNvPr id="310" name="Google Shape;310;p35"/>
          <p:cNvSpPr/>
          <p:nvPr/>
        </p:nvSpPr>
        <p:spPr>
          <a:xfrm>
            <a:off x="2381488" y="421255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Payment Processed</a:t>
            </a:r>
            <a:endParaRPr b="0" i="0" sz="2200" u="none" cap="none" strike="noStrike"/>
          </a:p>
        </p:txBody>
      </p:sp>
      <p:sp>
        <p:nvSpPr>
          <p:cNvPr id="311" name="Google Shape;311;p35"/>
          <p:cNvSpPr/>
          <p:nvPr/>
        </p:nvSpPr>
        <p:spPr>
          <a:xfrm>
            <a:off x="2381488" y="4702969"/>
            <a:ext cx="596872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Booking confirmation sent.</a:t>
            </a:r>
            <a:endParaRPr b="0" i="0" sz="1750" u="none" cap="none" strike="noStrike"/>
          </a:p>
        </p:txBody>
      </p:sp>
      <p:sp>
        <p:nvSpPr>
          <p:cNvPr id="312" name="Google Shape;312;p35"/>
          <p:cNvSpPr/>
          <p:nvPr/>
        </p:nvSpPr>
        <p:spPr>
          <a:xfrm>
            <a:off x="1358622" y="6014561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5"/>
          <p:cNvSpPr/>
          <p:nvPr/>
        </p:nvSpPr>
        <p:spPr>
          <a:xfrm>
            <a:off x="878800" y="5774650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5"/>
          <p:cNvSpPr/>
          <p:nvPr/>
        </p:nvSpPr>
        <p:spPr>
          <a:xfrm>
            <a:off x="1029176" y="5859661"/>
            <a:ext cx="209431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2650" u="none" cap="none" strike="noStrike"/>
          </a:p>
        </p:txBody>
      </p:sp>
      <p:sp>
        <p:nvSpPr>
          <p:cNvPr id="315" name="Google Shape;315;p35"/>
          <p:cNvSpPr/>
          <p:nvPr/>
        </p:nvSpPr>
        <p:spPr>
          <a:xfrm>
            <a:off x="2381488" y="57463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Itinerary Generated</a:t>
            </a:r>
            <a:endParaRPr b="0" i="0" sz="2200" u="none" cap="none" strike="noStrike"/>
          </a:p>
        </p:txBody>
      </p:sp>
      <p:sp>
        <p:nvSpPr>
          <p:cNvPr id="316" name="Google Shape;316;p35"/>
          <p:cNvSpPr/>
          <p:nvPr/>
        </p:nvSpPr>
        <p:spPr>
          <a:xfrm>
            <a:off x="2381488" y="6236732"/>
            <a:ext cx="596872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Shared with the customer.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2" name="Google Shape;32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6"/>
          <p:cNvSpPr/>
          <p:nvPr/>
        </p:nvSpPr>
        <p:spPr>
          <a:xfrm>
            <a:off x="6280190" y="205370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Revenue Analytics &amp; Seasonal Trends</a:t>
            </a:r>
            <a:endParaRPr b="0" i="0" sz="4450" u="none" cap="none" strike="noStrike"/>
          </a:p>
        </p:txBody>
      </p:sp>
      <p:pic>
        <p:nvPicPr>
          <p:cNvPr descr="preencoded.png" id="324" name="Google Shape;324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381142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6"/>
          <p:cNvSpPr/>
          <p:nvPr/>
        </p:nvSpPr>
        <p:spPr>
          <a:xfrm>
            <a:off x="6280190" y="4605218"/>
            <a:ext cx="2291953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Peak Season Reports</a:t>
            </a:r>
            <a:endParaRPr b="0" i="0" sz="2200" u="none" cap="none" strike="noStrike"/>
          </a:p>
        </p:txBody>
      </p:sp>
      <p:sp>
        <p:nvSpPr>
          <p:cNvPr id="326" name="Google Shape;326;p36"/>
          <p:cNvSpPr/>
          <p:nvPr/>
        </p:nvSpPr>
        <p:spPr>
          <a:xfrm>
            <a:off x="6280190" y="5449967"/>
            <a:ext cx="22919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High-demand destinations.</a:t>
            </a:r>
            <a:endParaRPr b="0" i="0" sz="1750" u="none" cap="none" strike="noStrike"/>
          </a:p>
        </p:txBody>
      </p:sp>
      <p:pic>
        <p:nvPicPr>
          <p:cNvPr descr="preencoded.png" id="327" name="Google Shape;327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12304" y="381142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6"/>
          <p:cNvSpPr/>
          <p:nvPr/>
        </p:nvSpPr>
        <p:spPr>
          <a:xfrm>
            <a:off x="8912304" y="4605218"/>
            <a:ext cx="2292072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Customer Analysis</a:t>
            </a:r>
            <a:endParaRPr b="0" i="0" sz="2200" u="none" cap="none" strike="noStrike"/>
          </a:p>
        </p:txBody>
      </p:sp>
      <p:sp>
        <p:nvSpPr>
          <p:cNvPr id="329" name="Google Shape;329;p36"/>
          <p:cNvSpPr/>
          <p:nvPr/>
        </p:nvSpPr>
        <p:spPr>
          <a:xfrm>
            <a:off x="8912304" y="5449967"/>
            <a:ext cx="229207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Age, preferences, spending.</a:t>
            </a:r>
            <a:endParaRPr b="0" i="0" sz="1750" u="none" cap="none" strike="noStrike"/>
          </a:p>
        </p:txBody>
      </p:sp>
      <p:pic>
        <p:nvPicPr>
          <p:cNvPr descr="preencoded.png" id="330" name="Google Shape;330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544538" y="381142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6"/>
          <p:cNvSpPr/>
          <p:nvPr/>
        </p:nvSpPr>
        <p:spPr>
          <a:xfrm>
            <a:off x="11544538" y="4605218"/>
            <a:ext cx="229195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Growth Trends</a:t>
            </a:r>
            <a:endParaRPr b="0" i="0" sz="2200" u="none" cap="none" strike="noStrike"/>
          </a:p>
        </p:txBody>
      </p:sp>
      <p:sp>
        <p:nvSpPr>
          <p:cNvPr id="332" name="Google Shape;332;p36"/>
          <p:cNvSpPr/>
          <p:nvPr/>
        </p:nvSpPr>
        <p:spPr>
          <a:xfrm>
            <a:off x="11544538" y="5095637"/>
            <a:ext cx="22919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Yearly/monthly insights.</a:t>
            </a:r>
            <a:endParaRPr b="0" i="0" sz="1750" u="none" cap="none" strike="noStrike"/>
          </a:p>
        </p:txBody>
      </p:sp>
      <p:pic>
        <p:nvPicPr>
          <p:cNvPr descr="File:Eye-exercise-for-speed-reading.gif - Wikipedia" id="333" name="Google Shape;333;p36"/>
          <p:cNvPicPr preferRelativeResize="0"/>
          <p:nvPr/>
        </p:nvPicPr>
        <p:blipFill rotWithShape="1">
          <a:blip r:embed="rId7">
            <a:alphaModFix/>
          </a:blip>
          <a:srcRect b="20263" l="10364" r="14425" t="27644"/>
          <a:stretch/>
        </p:blipFill>
        <p:spPr>
          <a:xfrm>
            <a:off x="12237200" y="7097800"/>
            <a:ext cx="2292450" cy="108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7"/>
          <p:cNvSpPr/>
          <p:nvPr/>
        </p:nvSpPr>
        <p:spPr>
          <a:xfrm>
            <a:off x="793790" y="1251109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Testing &amp; Debugging</a:t>
            </a:r>
            <a:endParaRPr b="0" i="0" sz="4450" u="none" cap="none" strike="noStrike"/>
          </a:p>
        </p:txBody>
      </p:sp>
      <p:sp>
        <p:nvSpPr>
          <p:cNvPr id="340" name="Google Shape;340;p37"/>
          <p:cNvSpPr/>
          <p:nvPr/>
        </p:nvSpPr>
        <p:spPr>
          <a:xfrm>
            <a:off x="1857256" y="3292554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Unit Testing</a:t>
            </a:r>
            <a:endParaRPr b="0" i="0" sz="2200" u="none" cap="none" strike="noStrike"/>
          </a:p>
        </p:txBody>
      </p:sp>
      <p:pic>
        <p:nvPicPr>
          <p:cNvPr descr="preencoded.png" id="341" name="Google Shape;34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/>
          <p:nvPr/>
        </p:nvSpPr>
        <p:spPr>
          <a:xfrm>
            <a:off x="6339483" y="3161943"/>
            <a:ext cx="113705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2200" u="none" cap="none" strike="noStrike"/>
          </a:p>
        </p:txBody>
      </p:sp>
      <p:sp>
        <p:nvSpPr>
          <p:cNvPr id="343" name="Google Shape;343;p37"/>
          <p:cNvSpPr/>
          <p:nvPr/>
        </p:nvSpPr>
        <p:spPr>
          <a:xfrm>
            <a:off x="9937790" y="329255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Integration Testing</a:t>
            </a:r>
            <a:endParaRPr b="0" i="0" sz="2200" u="none" cap="none" strike="noStrike"/>
          </a:p>
        </p:txBody>
      </p:sp>
      <p:pic>
        <p:nvPicPr>
          <p:cNvPr descr="preencoded.png" id="344" name="Google Shape;344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7"/>
          <p:cNvSpPr/>
          <p:nvPr/>
        </p:nvSpPr>
        <p:spPr>
          <a:xfrm>
            <a:off x="8537258" y="3550444"/>
            <a:ext cx="169902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2200" u="none" cap="none" strike="noStrike"/>
          </a:p>
        </p:txBody>
      </p:sp>
      <p:sp>
        <p:nvSpPr>
          <p:cNvPr id="346" name="Google Shape;346;p37"/>
          <p:cNvSpPr/>
          <p:nvPr/>
        </p:nvSpPr>
        <p:spPr>
          <a:xfrm>
            <a:off x="9937790" y="574512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Performance Testing</a:t>
            </a:r>
            <a:endParaRPr b="0" i="0" sz="2200" u="none" cap="none" strike="noStrike"/>
          </a:p>
        </p:txBody>
      </p:sp>
      <p:pic>
        <p:nvPicPr>
          <p:cNvPr descr="preencoded.png" id="347" name="Google Shape;347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7"/>
          <p:cNvSpPr/>
          <p:nvPr/>
        </p:nvSpPr>
        <p:spPr>
          <a:xfrm>
            <a:off x="8146494" y="5776317"/>
            <a:ext cx="174427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2200" u="none" cap="none" strike="noStrike"/>
          </a:p>
        </p:txBody>
      </p:sp>
      <p:sp>
        <p:nvSpPr>
          <p:cNvPr id="349" name="Google Shape;349;p37"/>
          <p:cNvSpPr/>
          <p:nvPr/>
        </p:nvSpPr>
        <p:spPr>
          <a:xfrm>
            <a:off x="1857256" y="574512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Security Testing</a:t>
            </a:r>
            <a:endParaRPr b="0" i="0" sz="2200" u="none" cap="none" strike="noStrike"/>
          </a:p>
        </p:txBody>
      </p:sp>
      <p:pic>
        <p:nvPicPr>
          <p:cNvPr descr="preencoded.png" id="350" name="Google Shape;350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37"/>
          <p:cNvSpPr/>
          <p:nvPr/>
        </p:nvSpPr>
        <p:spPr>
          <a:xfrm>
            <a:off x="5916216" y="5387816"/>
            <a:ext cx="183237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b="0" i="0" sz="2200" u="none" cap="none" strike="noStrike"/>
          </a:p>
        </p:txBody>
      </p:sp>
      <p:pic>
        <p:nvPicPr>
          <p:cNvPr descr="File:Eye-exercise-for-speed-reading.gif - Wikipedia" id="352" name="Google Shape;352;p37"/>
          <p:cNvPicPr preferRelativeResize="0"/>
          <p:nvPr/>
        </p:nvPicPr>
        <p:blipFill rotWithShape="1">
          <a:blip r:embed="rId7">
            <a:alphaModFix/>
          </a:blip>
          <a:srcRect b="20263" l="10364" r="14425" t="27644"/>
          <a:stretch/>
        </p:blipFill>
        <p:spPr>
          <a:xfrm>
            <a:off x="12237200" y="7147950"/>
            <a:ext cx="2292450" cy="108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8" name="Google Shape;35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8"/>
          <p:cNvSpPr/>
          <p:nvPr/>
        </p:nvSpPr>
        <p:spPr>
          <a:xfrm>
            <a:off x="793790" y="1973223"/>
            <a:ext cx="5726192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Future Enhancements</a:t>
            </a:r>
            <a:endParaRPr b="0" i="0" sz="4450" u="none" cap="none" strike="noStrike"/>
          </a:p>
        </p:txBody>
      </p:sp>
      <p:sp>
        <p:nvSpPr>
          <p:cNvPr id="360" name="Google Shape;360;p38"/>
          <p:cNvSpPr/>
          <p:nvPr/>
        </p:nvSpPr>
        <p:spPr>
          <a:xfrm>
            <a:off x="446290" y="4333213"/>
            <a:ext cx="3664800" cy="1685100"/>
          </a:xfrm>
          <a:prstGeom prst="roundRect">
            <a:avLst>
              <a:gd fmla="val 5654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8"/>
          <p:cNvSpPr/>
          <p:nvPr/>
        </p:nvSpPr>
        <p:spPr>
          <a:xfrm>
            <a:off x="680724" y="4567648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Dynamic Pricing</a:t>
            </a:r>
            <a:endParaRPr b="0" i="0" sz="2200" u="none" cap="none" strike="noStrike"/>
          </a:p>
        </p:txBody>
      </p:sp>
      <p:sp>
        <p:nvSpPr>
          <p:cNvPr id="362" name="Google Shape;362;p38"/>
          <p:cNvSpPr/>
          <p:nvPr/>
        </p:nvSpPr>
        <p:spPr>
          <a:xfrm>
            <a:off x="680724" y="5058066"/>
            <a:ext cx="31959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AI-driven pricing for tour packages.</a:t>
            </a:r>
            <a:endParaRPr b="0" i="0" sz="1750" u="none" cap="none" strike="noStrike"/>
          </a:p>
        </p:txBody>
      </p:sp>
      <p:sp>
        <p:nvSpPr>
          <p:cNvPr id="363" name="Google Shape;363;p38"/>
          <p:cNvSpPr/>
          <p:nvPr/>
        </p:nvSpPr>
        <p:spPr>
          <a:xfrm>
            <a:off x="4337967" y="4333213"/>
            <a:ext cx="3664800" cy="1685100"/>
          </a:xfrm>
          <a:prstGeom prst="roundRect">
            <a:avLst>
              <a:gd fmla="val 5654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8"/>
          <p:cNvSpPr/>
          <p:nvPr/>
        </p:nvSpPr>
        <p:spPr>
          <a:xfrm>
            <a:off x="4572401" y="4567648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API Integration</a:t>
            </a:r>
            <a:endParaRPr b="0" i="0" sz="2200" u="none" cap="none" strike="noStrike"/>
          </a:p>
        </p:txBody>
      </p:sp>
      <p:sp>
        <p:nvSpPr>
          <p:cNvPr id="365" name="Google Shape;365;p38"/>
          <p:cNvSpPr/>
          <p:nvPr/>
        </p:nvSpPr>
        <p:spPr>
          <a:xfrm>
            <a:off x="4572401" y="5058066"/>
            <a:ext cx="3195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Flights, Hotels, Car Rentals.</a:t>
            </a:r>
            <a:endParaRPr b="0" i="0" sz="1750" u="none" cap="none" strike="noStrike"/>
          </a:p>
        </p:txBody>
      </p:sp>
      <p:sp>
        <p:nvSpPr>
          <p:cNvPr id="366" name="Google Shape;366;p38"/>
          <p:cNvSpPr/>
          <p:nvPr/>
        </p:nvSpPr>
        <p:spPr>
          <a:xfrm>
            <a:off x="446290" y="6245119"/>
            <a:ext cx="7556400" cy="1322100"/>
          </a:xfrm>
          <a:prstGeom prst="roundRect">
            <a:avLst>
              <a:gd fmla="val 7205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8"/>
          <p:cNvSpPr/>
          <p:nvPr/>
        </p:nvSpPr>
        <p:spPr>
          <a:xfrm>
            <a:off x="680724" y="6479553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Augmented Reality</a:t>
            </a:r>
            <a:endParaRPr b="0" i="0" sz="2200" u="none" cap="none" strike="noStrike"/>
          </a:p>
        </p:txBody>
      </p:sp>
      <p:sp>
        <p:nvSpPr>
          <p:cNvPr id="368" name="Google Shape;368;p38"/>
          <p:cNvSpPr/>
          <p:nvPr/>
        </p:nvSpPr>
        <p:spPr>
          <a:xfrm>
            <a:off x="680724" y="6969972"/>
            <a:ext cx="70875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Virtual Travel Previews.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9"/>
          <p:cNvSpPr txBox="1"/>
          <p:nvPr/>
        </p:nvSpPr>
        <p:spPr>
          <a:xfrm>
            <a:off x="3617225" y="3001200"/>
            <a:ext cx="8735100" cy="29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100">
                <a:solidFill>
                  <a:srgbClr val="231971"/>
                </a:solidFill>
                <a:latin typeface="Caveat"/>
                <a:ea typeface="Caveat"/>
                <a:cs typeface="Caveat"/>
                <a:sym typeface="Caveat"/>
              </a:rPr>
              <a:t>Thank you </a:t>
            </a:r>
            <a:endParaRPr sz="11100">
              <a:solidFill>
                <a:srgbClr val="23197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descr="File:Eye-exercise-for-speed-reading.gif - Wikipedia" id="375" name="Google Shape;375;p39"/>
          <p:cNvPicPr preferRelativeResize="0"/>
          <p:nvPr/>
        </p:nvPicPr>
        <p:blipFill rotWithShape="1">
          <a:blip r:embed="rId3">
            <a:alphaModFix/>
          </a:blip>
          <a:srcRect b="20263" l="10364" r="14425" t="27644"/>
          <a:stretch/>
        </p:blipFill>
        <p:spPr>
          <a:xfrm>
            <a:off x="12237200" y="7147950"/>
            <a:ext cx="2292450" cy="108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/>
          <p:nvPr/>
        </p:nvSpPr>
        <p:spPr>
          <a:xfrm>
            <a:off x="525240" y="755990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Introduction</a:t>
            </a:r>
            <a:endParaRPr b="0" i="0" sz="4450" u="none" cap="none" strike="noStrike"/>
          </a:p>
        </p:txBody>
      </p:sp>
      <p:pic>
        <p:nvPicPr>
          <p:cNvPr descr="preencoded.png" id="101" name="Google Shape;10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7440" y="482482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4"/>
          <p:cNvSpPr/>
          <p:nvPr/>
        </p:nvSpPr>
        <p:spPr>
          <a:xfrm>
            <a:off x="667440" y="5618612"/>
            <a:ext cx="30054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Comprehensive System</a:t>
            </a:r>
            <a:endParaRPr b="0" i="0" sz="2200" u="none" cap="none" strike="noStrike"/>
          </a:p>
        </p:txBody>
      </p:sp>
      <p:sp>
        <p:nvSpPr>
          <p:cNvPr id="103" name="Google Shape;103;p24"/>
          <p:cNvSpPr/>
          <p:nvPr/>
        </p:nvSpPr>
        <p:spPr>
          <a:xfrm>
            <a:off x="667440" y="6463361"/>
            <a:ext cx="30054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Handles tour packages, bookings, and itineraries.</a:t>
            </a:r>
            <a:endParaRPr b="0" i="0" sz="1750" u="none" cap="none" strike="noStrike"/>
          </a:p>
        </p:txBody>
      </p:sp>
      <p:pic>
        <p:nvPicPr>
          <p:cNvPr descr="preencoded.png" id="104" name="Google Shape;104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13096" y="482482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4"/>
          <p:cNvSpPr/>
          <p:nvPr/>
        </p:nvSpPr>
        <p:spPr>
          <a:xfrm>
            <a:off x="4013096" y="561861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Real-Time Insights</a:t>
            </a:r>
            <a:endParaRPr b="0" i="0" sz="2200" u="none" cap="none" strike="noStrike"/>
          </a:p>
        </p:txBody>
      </p:sp>
      <p:sp>
        <p:nvSpPr>
          <p:cNvPr id="106" name="Google Shape;106;p24"/>
          <p:cNvSpPr/>
          <p:nvPr/>
        </p:nvSpPr>
        <p:spPr>
          <a:xfrm>
            <a:off x="4013096" y="6109031"/>
            <a:ext cx="3005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Provides revenue analytics and seasonal trends.</a:t>
            </a:r>
            <a:endParaRPr b="0" i="0" sz="1750" u="none" cap="none" strike="noStrike"/>
          </a:p>
        </p:txBody>
      </p:sp>
      <p:pic>
        <p:nvPicPr>
          <p:cNvPr descr="preencoded.png" id="107" name="Google Shape;107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58871" y="482482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4"/>
          <p:cNvSpPr/>
          <p:nvPr/>
        </p:nvSpPr>
        <p:spPr>
          <a:xfrm>
            <a:off x="7358871" y="561861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Customer Experience</a:t>
            </a:r>
            <a:endParaRPr b="0" i="0" sz="2200" u="none" cap="none" strike="noStrike"/>
          </a:p>
        </p:txBody>
      </p:sp>
      <p:sp>
        <p:nvSpPr>
          <p:cNvPr id="109" name="Google Shape;109;p24"/>
          <p:cNvSpPr/>
          <p:nvPr/>
        </p:nvSpPr>
        <p:spPr>
          <a:xfrm>
            <a:off x="7358871" y="6109031"/>
            <a:ext cx="3005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Enhances experience with automated itineraries.</a:t>
            </a:r>
            <a:endParaRPr b="0" i="0" sz="1750" u="none" cap="none" strike="noStrike"/>
          </a:p>
        </p:txBody>
      </p:sp>
      <p:pic>
        <p:nvPicPr>
          <p:cNvPr descr="preencoded.png" id="110" name="Google Shape;110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704647" y="482482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4"/>
          <p:cNvSpPr/>
          <p:nvPr/>
        </p:nvSpPr>
        <p:spPr>
          <a:xfrm>
            <a:off x="10704647" y="561861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Data-Driven</a:t>
            </a:r>
            <a:endParaRPr b="0" i="0" sz="2200" u="none" cap="none" strike="noStrike"/>
          </a:p>
        </p:txBody>
      </p:sp>
      <p:sp>
        <p:nvSpPr>
          <p:cNvPr id="112" name="Google Shape;112;p24"/>
          <p:cNvSpPr/>
          <p:nvPr/>
        </p:nvSpPr>
        <p:spPr>
          <a:xfrm>
            <a:off x="10704647" y="6109031"/>
            <a:ext cx="3005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Uses DBMS, BI, and SQL for decision-making.</a:t>
            </a:r>
            <a:endParaRPr b="0" i="0" sz="1750" u="none" cap="none" strike="noStrike"/>
          </a:p>
        </p:txBody>
      </p:sp>
      <p:pic>
        <p:nvPicPr>
          <p:cNvPr descr="the eiffel tower, paris, garden, eiffel Tower, paris - France ..." id="113" name="Google Shape;113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662025" y="609600"/>
            <a:ext cx="3053976" cy="3516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887200" y="6800851"/>
            <a:ext cx="274320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4"/>
          <p:cNvSpPr txBox="1"/>
          <p:nvPr/>
        </p:nvSpPr>
        <p:spPr>
          <a:xfrm>
            <a:off x="525250" y="2048775"/>
            <a:ext cx="9363300" cy="24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highlight>
                  <a:srgbClr val="F8F7FA"/>
                </a:highlight>
                <a:latin typeface="Arimo"/>
                <a:ea typeface="Arimo"/>
                <a:cs typeface="Arimo"/>
                <a:sym typeface="Arimo"/>
              </a:rPr>
              <a:t>The Management Information System (MIS) for Tourism &amp; Travel Agency Management is a smart, data-driven solution designed to streamline tour package management, customer bookings, and itinerary generation. This system provides real-time insights into travel trends, revenue analytics, and customer preferences, helping travel agencies optimize their offerings and improve customer experience.</a:t>
            </a:r>
            <a:endParaRPr sz="2400">
              <a:solidFill>
                <a:schemeClr val="dk1"/>
              </a:solidFill>
              <a:highlight>
                <a:srgbClr val="F8F7FA"/>
              </a:highlight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/>
          <p:nvPr/>
        </p:nvSpPr>
        <p:spPr>
          <a:xfrm>
            <a:off x="793790" y="2528530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Problem Statement</a:t>
            </a:r>
            <a:endParaRPr b="0" i="0" sz="4450" u="none" cap="none" strike="noStrike"/>
          </a:p>
        </p:txBody>
      </p:sp>
      <p:pic>
        <p:nvPicPr>
          <p:cNvPr descr="preencoded.png" id="122" name="Google Shape;12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3690938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5"/>
          <p:cNvSpPr/>
          <p:nvPr/>
        </p:nvSpPr>
        <p:spPr>
          <a:xfrm>
            <a:off x="793790" y="448472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Manual Inefficiencies</a:t>
            </a:r>
            <a:endParaRPr b="0" i="0" sz="2200" u="none" cap="none" strike="noStrike"/>
          </a:p>
        </p:txBody>
      </p:sp>
      <p:sp>
        <p:nvSpPr>
          <p:cNvPr id="124" name="Google Shape;124;p25"/>
          <p:cNvSpPr/>
          <p:nvPr/>
        </p:nvSpPr>
        <p:spPr>
          <a:xfrm>
            <a:off x="793790" y="4975146"/>
            <a:ext cx="41207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Manual tour package management is inefficient.</a:t>
            </a:r>
            <a:endParaRPr b="0" i="0" sz="1750" u="none" cap="none" strike="noStrike"/>
          </a:p>
        </p:txBody>
      </p:sp>
      <p:pic>
        <p:nvPicPr>
          <p:cNvPr descr="preencoded.png" id="125" name="Google Shape;125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4704" y="3690938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5"/>
          <p:cNvSpPr/>
          <p:nvPr/>
        </p:nvSpPr>
        <p:spPr>
          <a:xfrm>
            <a:off x="5254704" y="448472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Lack of Automation</a:t>
            </a:r>
            <a:endParaRPr b="0" i="0" sz="2200" u="none" cap="none" strike="noStrike"/>
          </a:p>
        </p:txBody>
      </p:sp>
      <p:sp>
        <p:nvSpPr>
          <p:cNvPr id="127" name="Google Shape;127;p25"/>
          <p:cNvSpPr/>
          <p:nvPr/>
        </p:nvSpPr>
        <p:spPr>
          <a:xfrm>
            <a:off x="5254704" y="4975146"/>
            <a:ext cx="412087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No automation in itinerary generation.</a:t>
            </a:r>
            <a:endParaRPr b="0" i="0" sz="1750" u="none" cap="none" strike="noStrike"/>
          </a:p>
        </p:txBody>
      </p:sp>
      <p:pic>
        <p:nvPicPr>
          <p:cNvPr descr="preencoded.png" id="128" name="Google Shape;128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15738" y="3690938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/>
          <p:nvPr/>
        </p:nvSpPr>
        <p:spPr>
          <a:xfrm>
            <a:off x="9715738" y="448472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Missing Insights</a:t>
            </a:r>
            <a:endParaRPr b="0" i="0" sz="2200" u="none" cap="none" strike="noStrike"/>
          </a:p>
        </p:txBody>
      </p:sp>
      <p:sp>
        <p:nvSpPr>
          <p:cNvPr id="130" name="Google Shape;130;p25"/>
          <p:cNvSpPr/>
          <p:nvPr/>
        </p:nvSpPr>
        <p:spPr>
          <a:xfrm>
            <a:off x="9715738" y="4975146"/>
            <a:ext cx="41207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No real-time insights into travel trends.</a:t>
            </a:r>
            <a:endParaRPr b="0" i="0" sz="1750" u="none" cap="none" strike="noStrike"/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887200" y="6800851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Objectives</a:t>
            </a:r>
            <a:endParaRPr b="0" i="0" sz="4450" u="none" cap="none" strike="noStrike"/>
          </a:p>
        </p:txBody>
      </p:sp>
      <p:pic>
        <p:nvPicPr>
          <p:cNvPr descr="preencoded.png" id="138" name="Google Shape;13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672715"/>
            <a:ext cx="4120753" cy="254674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Automate Bookings</a:t>
            </a:r>
            <a:endParaRPr b="0" i="0" sz="2200" u="none" cap="none" strike="noStrike"/>
          </a:p>
        </p:txBody>
      </p:sp>
      <p:sp>
        <p:nvSpPr>
          <p:cNvPr id="140" name="Google Shape;140;p26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Streamline customer bookings with an efficient, automated system.</a:t>
            </a:r>
            <a:endParaRPr b="0" i="0" sz="1750" u="none" cap="none" strike="noStrike"/>
          </a:p>
        </p:txBody>
      </p:sp>
      <p:pic>
        <p:nvPicPr>
          <p:cNvPr descr="preencoded.png" id="141" name="Google Shape;141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4704" y="2672715"/>
            <a:ext cx="4120872" cy="2546866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6"/>
          <p:cNvSpPr/>
          <p:nvPr/>
        </p:nvSpPr>
        <p:spPr>
          <a:xfrm>
            <a:off x="5254704" y="5503069"/>
            <a:ext cx="314658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Personalized Itineraries</a:t>
            </a:r>
            <a:endParaRPr b="0" i="0" sz="2200" u="none" cap="none" strike="noStrike"/>
          </a:p>
        </p:txBody>
      </p:sp>
      <p:sp>
        <p:nvSpPr>
          <p:cNvPr id="143" name="Google Shape;143;p26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Offer tailored itineraries based on individual package selections.</a:t>
            </a:r>
            <a:endParaRPr b="0" i="0" sz="1750" u="none" cap="none" strike="noStrike"/>
          </a:p>
        </p:txBody>
      </p:sp>
      <p:pic>
        <p:nvPicPr>
          <p:cNvPr descr="preencoded.png" id="144" name="Google Shape;144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15738" y="2672715"/>
            <a:ext cx="4120753" cy="254674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Trend Analysis</a:t>
            </a:r>
            <a:endParaRPr b="0" i="0" sz="2200" u="none" cap="none" strike="noStrike"/>
          </a:p>
        </p:txBody>
      </p:sp>
      <p:sp>
        <p:nvSpPr>
          <p:cNvPr id="146" name="Google Shape;146;p2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Deliver insights into revenue and seasonal travel patterns.</a:t>
            </a:r>
            <a:endParaRPr b="0" i="0" sz="1750" u="none" cap="none" strike="noStrike"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887200" y="6800851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/>
          <p:nvPr/>
        </p:nvSpPr>
        <p:spPr>
          <a:xfrm>
            <a:off x="793790" y="2523053"/>
            <a:ext cx="5715119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System Requirements</a:t>
            </a:r>
            <a:endParaRPr b="0" i="0" sz="4450" u="none" cap="none" strike="noStrike"/>
          </a:p>
        </p:txBody>
      </p:sp>
      <p:sp>
        <p:nvSpPr>
          <p:cNvPr id="154" name="Google Shape;154;p27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Hardware</a:t>
            </a:r>
            <a:endParaRPr b="0" i="0" sz="2200" u="none" cap="none" strike="noStrike"/>
          </a:p>
        </p:txBody>
      </p:sp>
      <p:sp>
        <p:nvSpPr>
          <p:cNvPr id="155" name="Google Shape;155;p27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Cloud servers </a:t>
            </a:r>
            <a:endParaRPr b="0" i="0" sz="1750" u="none" cap="none" strike="noStrike"/>
          </a:p>
        </p:txBody>
      </p:sp>
      <p:sp>
        <p:nvSpPr>
          <p:cNvPr id="156" name="Google Shape;156;p27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User devices</a:t>
            </a:r>
            <a:endParaRPr b="0" i="0" sz="1750" u="none" cap="none" strike="noStrike"/>
          </a:p>
        </p:txBody>
      </p:sp>
      <p:sp>
        <p:nvSpPr>
          <p:cNvPr id="157" name="Google Shape;157;p27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50" u="none" cap="none" strike="noStrike"/>
          </a:p>
        </p:txBody>
      </p:sp>
      <p:sp>
        <p:nvSpPr>
          <p:cNvPr id="158" name="Google Shape;158;p27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Software</a:t>
            </a:r>
            <a:endParaRPr b="0" i="0" sz="2200" u="none" cap="none" strike="noStrike"/>
          </a:p>
        </p:txBody>
      </p:sp>
      <p:sp>
        <p:nvSpPr>
          <p:cNvPr id="159" name="Google Shape;159;p27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OS: Windows/Linux/macOS</a:t>
            </a:r>
            <a:endParaRPr b="0" i="0" sz="1750" u="none" cap="none" strike="noStrike"/>
          </a:p>
        </p:txBody>
      </p:sp>
      <p:sp>
        <p:nvSpPr>
          <p:cNvPr id="160" name="Google Shape;160;p2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Languages: JavaScript, Python </a:t>
            </a:r>
            <a:endParaRPr b="0" i="0" sz="1750" u="none" cap="none" strike="noStrike"/>
          </a:p>
        </p:txBody>
      </p:sp>
      <p:sp>
        <p:nvSpPr>
          <p:cNvPr id="161" name="Google Shape;161;p27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Database: MySQL / PostgreSQL</a:t>
            </a:r>
            <a:endParaRPr b="0" i="0" sz="1750" u="none" cap="none" strike="noStrike">
              <a:solidFill>
                <a:srgbClr val="2A2742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Visual Studio Code</a:t>
            </a:r>
            <a:endParaRPr sz="1750">
              <a:solidFill>
                <a:srgbClr val="2A2742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62" name="Google Shape;1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7200" y="6800851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8" name="Google Shape;16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8"/>
          <p:cNvSpPr/>
          <p:nvPr/>
        </p:nvSpPr>
        <p:spPr>
          <a:xfrm>
            <a:off x="6280190" y="1403033"/>
            <a:ext cx="658832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Functional Requirements</a:t>
            </a:r>
            <a:endParaRPr b="0" i="0" sz="4450" u="none" cap="none" strike="noStrike"/>
          </a:p>
        </p:txBody>
      </p:sp>
      <p:sp>
        <p:nvSpPr>
          <p:cNvPr id="170" name="Google Shape;170;p28"/>
          <p:cNvSpPr/>
          <p:nvPr/>
        </p:nvSpPr>
        <p:spPr>
          <a:xfrm>
            <a:off x="6605111" y="2451973"/>
            <a:ext cx="30480" cy="4374475"/>
          </a:xfrm>
          <a:prstGeom prst="roundRect">
            <a:avLst>
              <a:gd fmla="val 312558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8"/>
          <p:cNvSpPr/>
          <p:nvPr/>
        </p:nvSpPr>
        <p:spPr>
          <a:xfrm>
            <a:off x="6845022" y="2947035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8"/>
          <p:cNvSpPr/>
          <p:nvPr/>
        </p:nvSpPr>
        <p:spPr>
          <a:xfrm>
            <a:off x="6365200" y="270712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8"/>
          <p:cNvSpPr/>
          <p:nvPr/>
        </p:nvSpPr>
        <p:spPr>
          <a:xfrm>
            <a:off x="6553914" y="2792135"/>
            <a:ext cx="132755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b="1" i="0" lang="en-US" sz="26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1</a:t>
            </a:r>
            <a:endParaRPr b="0" i="0" sz="2650" u="none" cap="none" strike="noStrike"/>
          </a:p>
        </p:txBody>
      </p:sp>
      <p:sp>
        <p:nvSpPr>
          <p:cNvPr id="174" name="Google Shape;174;p28"/>
          <p:cNvSpPr/>
          <p:nvPr/>
        </p:nvSpPr>
        <p:spPr>
          <a:xfrm>
            <a:off x="7867888" y="2678787"/>
            <a:ext cx="295191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Package Management</a:t>
            </a:r>
            <a:endParaRPr b="0" i="0" sz="2200" u="none" cap="none" strike="noStrike"/>
          </a:p>
        </p:txBody>
      </p:sp>
      <p:sp>
        <p:nvSpPr>
          <p:cNvPr id="175" name="Google Shape;175;p28"/>
          <p:cNvSpPr/>
          <p:nvPr/>
        </p:nvSpPr>
        <p:spPr>
          <a:xfrm>
            <a:off x="7867888" y="3169206"/>
            <a:ext cx="596872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Tour package creation and management.</a:t>
            </a:r>
            <a:endParaRPr b="0" i="0" sz="1750" u="none" cap="none" strike="noStrike"/>
          </a:p>
        </p:txBody>
      </p:sp>
      <p:sp>
        <p:nvSpPr>
          <p:cNvPr id="176" name="Google Shape;176;p28"/>
          <p:cNvSpPr/>
          <p:nvPr/>
        </p:nvSpPr>
        <p:spPr>
          <a:xfrm>
            <a:off x="6845022" y="4480798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8"/>
          <p:cNvSpPr/>
          <p:nvPr/>
        </p:nvSpPr>
        <p:spPr>
          <a:xfrm>
            <a:off x="6365200" y="4240887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8"/>
          <p:cNvSpPr/>
          <p:nvPr/>
        </p:nvSpPr>
        <p:spPr>
          <a:xfrm>
            <a:off x="6522363" y="4325898"/>
            <a:ext cx="19597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b="1" i="0" lang="en-US" sz="26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2</a:t>
            </a:r>
            <a:endParaRPr b="0" i="0" sz="2650" u="none" cap="none" strike="noStrike"/>
          </a:p>
        </p:txBody>
      </p:sp>
      <p:sp>
        <p:nvSpPr>
          <p:cNvPr id="179" name="Google Shape;179;p28"/>
          <p:cNvSpPr/>
          <p:nvPr/>
        </p:nvSpPr>
        <p:spPr>
          <a:xfrm>
            <a:off x="7867888" y="421255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Booking &amp; Payment</a:t>
            </a:r>
            <a:endParaRPr b="0" i="0" sz="2200" u="none" cap="none" strike="noStrike"/>
          </a:p>
        </p:txBody>
      </p:sp>
      <p:sp>
        <p:nvSpPr>
          <p:cNvPr id="180" name="Google Shape;180;p28"/>
          <p:cNvSpPr/>
          <p:nvPr/>
        </p:nvSpPr>
        <p:spPr>
          <a:xfrm>
            <a:off x="7867888" y="4702969"/>
            <a:ext cx="596872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Customer booking and payment processing.</a:t>
            </a:r>
            <a:endParaRPr b="0" i="0" sz="1750" u="none" cap="none" strike="noStrike"/>
          </a:p>
        </p:txBody>
      </p:sp>
      <p:sp>
        <p:nvSpPr>
          <p:cNvPr id="181" name="Google Shape;181;p28"/>
          <p:cNvSpPr/>
          <p:nvPr/>
        </p:nvSpPr>
        <p:spPr>
          <a:xfrm>
            <a:off x="6845022" y="6014561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8"/>
          <p:cNvSpPr/>
          <p:nvPr/>
        </p:nvSpPr>
        <p:spPr>
          <a:xfrm>
            <a:off x="6365200" y="5774650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8"/>
          <p:cNvSpPr/>
          <p:nvPr/>
        </p:nvSpPr>
        <p:spPr>
          <a:xfrm>
            <a:off x="6523553" y="5859661"/>
            <a:ext cx="19359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b="1" i="0" lang="en-US" sz="26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3</a:t>
            </a:r>
            <a:endParaRPr b="0" i="0" sz="2650" u="none" cap="none" strike="noStrike"/>
          </a:p>
        </p:txBody>
      </p:sp>
      <p:sp>
        <p:nvSpPr>
          <p:cNvPr id="184" name="Google Shape;184;p28"/>
          <p:cNvSpPr/>
          <p:nvPr/>
        </p:nvSpPr>
        <p:spPr>
          <a:xfrm>
            <a:off x="7867888" y="57463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Itinerary Generation</a:t>
            </a:r>
            <a:endParaRPr b="0" i="0" sz="2200" u="none" cap="none" strike="noStrike"/>
          </a:p>
        </p:txBody>
      </p:sp>
      <p:sp>
        <p:nvSpPr>
          <p:cNvPr id="185" name="Google Shape;185;p28"/>
          <p:cNvSpPr/>
          <p:nvPr/>
        </p:nvSpPr>
        <p:spPr>
          <a:xfrm>
            <a:off x="7867888" y="6236732"/>
            <a:ext cx="596872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Automated itinerary generation.</a:t>
            </a:r>
            <a:endParaRPr b="0" i="0" sz="1750" u="none" cap="none" strike="noStrike"/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87200" y="6800851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2" name="Google Shape;19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9"/>
          <p:cNvSpPr/>
          <p:nvPr/>
        </p:nvSpPr>
        <p:spPr>
          <a:xfrm>
            <a:off x="793790" y="119455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Non-Functional Requirements</a:t>
            </a:r>
            <a:endParaRPr b="0" i="0" sz="4450" u="none" cap="none" strike="noStrike"/>
          </a:p>
        </p:txBody>
      </p:sp>
      <p:pic>
        <p:nvPicPr>
          <p:cNvPr descr="preencoded.png" id="194" name="Google Shape;194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2952274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9"/>
          <p:cNvSpPr/>
          <p:nvPr/>
        </p:nvSpPr>
        <p:spPr>
          <a:xfrm>
            <a:off x="2268022" y="317908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Scalability</a:t>
            </a:r>
            <a:endParaRPr b="0" i="0" sz="2200" u="none" cap="none" strike="noStrike"/>
          </a:p>
        </p:txBody>
      </p:sp>
      <p:sp>
        <p:nvSpPr>
          <p:cNvPr id="196" name="Google Shape;196;p29"/>
          <p:cNvSpPr/>
          <p:nvPr/>
        </p:nvSpPr>
        <p:spPr>
          <a:xfrm>
            <a:off x="2268022" y="3669506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Handles 1,000+ bookings simultaneously.</a:t>
            </a:r>
            <a:endParaRPr b="0" i="0" sz="1750" u="none" cap="none" strike="noStrike"/>
          </a:p>
        </p:txBody>
      </p:sp>
      <p:pic>
        <p:nvPicPr>
          <p:cNvPr descr="preencoded.png" id="197" name="Google Shape;197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4313158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9"/>
          <p:cNvSpPr/>
          <p:nvPr/>
        </p:nvSpPr>
        <p:spPr>
          <a:xfrm>
            <a:off x="2268022" y="453997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Performance</a:t>
            </a:r>
            <a:endParaRPr b="0" i="0" sz="2200" u="none" cap="none" strike="noStrike"/>
          </a:p>
        </p:txBody>
      </p:sp>
      <p:sp>
        <p:nvSpPr>
          <p:cNvPr id="199" name="Google Shape;199;p29"/>
          <p:cNvSpPr/>
          <p:nvPr/>
        </p:nvSpPr>
        <p:spPr>
          <a:xfrm>
            <a:off x="2268022" y="5030391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Fast response times for queries &amp; reports.</a:t>
            </a:r>
            <a:endParaRPr b="0" i="0" sz="1750" u="none" cap="none" strike="noStrike"/>
          </a:p>
        </p:txBody>
      </p:sp>
      <p:pic>
        <p:nvPicPr>
          <p:cNvPr descr="preencoded.png" id="200" name="Google Shape;200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5674042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9"/>
          <p:cNvSpPr/>
          <p:nvPr/>
        </p:nvSpPr>
        <p:spPr>
          <a:xfrm>
            <a:off x="2268022" y="590085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Security</a:t>
            </a:r>
            <a:endParaRPr b="0" i="0" sz="2200" u="none" cap="none" strike="noStrike"/>
          </a:p>
        </p:txBody>
      </p:sp>
      <p:sp>
        <p:nvSpPr>
          <p:cNvPr id="202" name="Google Shape;202;p29"/>
          <p:cNvSpPr/>
          <p:nvPr/>
        </p:nvSpPr>
        <p:spPr>
          <a:xfrm>
            <a:off x="2268022" y="6391275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Secure authentication &amp; encrypted transactions.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/>
          <p:nvPr/>
        </p:nvSpPr>
        <p:spPr>
          <a:xfrm>
            <a:off x="793790" y="2188369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Inputs &amp; Data Flow</a:t>
            </a:r>
            <a:endParaRPr b="0" i="0" sz="4450" u="none" cap="none" strike="noStrike"/>
          </a:p>
        </p:txBody>
      </p:sp>
      <p:pic>
        <p:nvPicPr>
          <p:cNvPr descr="preencoded.png" id="209" name="Google Shape;20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3350776"/>
            <a:ext cx="3260646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0"/>
          <p:cNvSpPr/>
          <p:nvPr/>
        </p:nvSpPr>
        <p:spPr>
          <a:xfrm>
            <a:off x="1020604" y="4598194"/>
            <a:ext cx="280701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Customer Details</a:t>
            </a:r>
            <a:endParaRPr b="0" i="0" sz="2200" u="none" cap="none" strike="noStrike"/>
          </a:p>
        </p:txBody>
      </p:sp>
      <p:sp>
        <p:nvSpPr>
          <p:cNvPr id="211" name="Google Shape;211;p30"/>
          <p:cNvSpPr/>
          <p:nvPr/>
        </p:nvSpPr>
        <p:spPr>
          <a:xfrm>
            <a:off x="1020604" y="5088612"/>
            <a:ext cx="2807018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Initial customer information is inputted.</a:t>
            </a:r>
            <a:endParaRPr b="0" i="0" sz="1750" u="none" cap="none" strike="noStrike"/>
          </a:p>
        </p:txBody>
      </p:sp>
      <p:pic>
        <p:nvPicPr>
          <p:cNvPr descr="preencoded.png" id="212" name="Google Shape;212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54435" y="3350776"/>
            <a:ext cx="3260765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0"/>
          <p:cNvSpPr/>
          <p:nvPr/>
        </p:nvSpPr>
        <p:spPr>
          <a:xfrm>
            <a:off x="4281249" y="4598194"/>
            <a:ext cx="280713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Booking Requests</a:t>
            </a:r>
            <a:endParaRPr b="0" i="0" sz="2200" u="none" cap="none" strike="noStrike"/>
          </a:p>
        </p:txBody>
      </p:sp>
      <p:sp>
        <p:nvSpPr>
          <p:cNvPr id="214" name="Google Shape;214;p30"/>
          <p:cNvSpPr/>
          <p:nvPr/>
        </p:nvSpPr>
        <p:spPr>
          <a:xfrm>
            <a:off x="4281249" y="5088612"/>
            <a:ext cx="280713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Customers submit requests for bookings.</a:t>
            </a:r>
            <a:endParaRPr b="0" i="0" sz="1750" u="none" cap="none" strike="noStrike"/>
          </a:p>
        </p:txBody>
      </p:sp>
      <p:pic>
        <p:nvPicPr>
          <p:cNvPr descr="preencoded.png" id="215" name="Google Shape;215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15200" y="3350776"/>
            <a:ext cx="3260646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0"/>
          <p:cNvSpPr/>
          <p:nvPr/>
        </p:nvSpPr>
        <p:spPr>
          <a:xfrm>
            <a:off x="7542014" y="4598194"/>
            <a:ext cx="280701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Payment Details</a:t>
            </a:r>
            <a:endParaRPr b="0" i="0" sz="2200" u="none" cap="none" strike="noStrike"/>
          </a:p>
        </p:txBody>
      </p:sp>
      <p:sp>
        <p:nvSpPr>
          <p:cNvPr id="217" name="Google Shape;217;p30"/>
          <p:cNvSpPr/>
          <p:nvPr/>
        </p:nvSpPr>
        <p:spPr>
          <a:xfrm>
            <a:off x="7542014" y="5088612"/>
            <a:ext cx="2807018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Payment information is processed.</a:t>
            </a:r>
            <a:endParaRPr b="0" i="0" sz="1750" u="none" cap="none" strike="noStrike"/>
          </a:p>
        </p:txBody>
      </p:sp>
      <p:pic>
        <p:nvPicPr>
          <p:cNvPr descr="preencoded.png" id="218" name="Google Shape;218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575846" y="3350776"/>
            <a:ext cx="3260765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0"/>
          <p:cNvSpPr/>
          <p:nvPr/>
        </p:nvSpPr>
        <p:spPr>
          <a:xfrm>
            <a:off x="10802660" y="4598194"/>
            <a:ext cx="280713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Agent Updates</a:t>
            </a:r>
            <a:endParaRPr b="0" i="0" sz="2200" u="none" cap="none" strike="noStrike"/>
          </a:p>
        </p:txBody>
      </p:sp>
      <p:sp>
        <p:nvSpPr>
          <p:cNvPr id="220" name="Google Shape;220;p30"/>
          <p:cNvSpPr/>
          <p:nvPr/>
        </p:nvSpPr>
        <p:spPr>
          <a:xfrm>
            <a:off x="10802660" y="5088612"/>
            <a:ext cx="280713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Agents update the system.</a:t>
            </a:r>
            <a:endParaRPr b="0" i="0" sz="1750" u="none" cap="none" strike="noStrike"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887200" y="6800851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27" name="Google Shape;22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1"/>
          <p:cNvSpPr/>
          <p:nvPr/>
        </p:nvSpPr>
        <p:spPr>
          <a:xfrm>
            <a:off x="793790" y="1033105"/>
            <a:ext cx="5962769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Frontend Development</a:t>
            </a:r>
            <a:endParaRPr b="0" i="0" sz="4450" u="none" cap="none" strike="noStrike"/>
          </a:p>
        </p:txBody>
      </p:sp>
      <p:sp>
        <p:nvSpPr>
          <p:cNvPr id="229" name="Google Shape;229;p31"/>
          <p:cNvSpPr/>
          <p:nvPr/>
        </p:nvSpPr>
        <p:spPr>
          <a:xfrm>
            <a:off x="793790" y="2732097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1"/>
          <p:cNvSpPr/>
          <p:nvPr/>
        </p:nvSpPr>
        <p:spPr>
          <a:xfrm>
            <a:off x="980599" y="2817108"/>
            <a:ext cx="1365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2650" u="none" cap="none" strike="noStrike"/>
          </a:p>
        </p:txBody>
      </p:sp>
      <p:sp>
        <p:nvSpPr>
          <p:cNvPr id="231" name="Google Shape;231;p31"/>
          <p:cNvSpPr/>
          <p:nvPr/>
        </p:nvSpPr>
        <p:spPr>
          <a:xfrm>
            <a:off x="1530906" y="2732097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Framework</a:t>
            </a:r>
            <a:endParaRPr b="0" i="0" sz="2200" u="none" cap="none" strike="noStrike"/>
          </a:p>
        </p:txBody>
      </p:sp>
      <p:sp>
        <p:nvSpPr>
          <p:cNvPr id="232" name="Google Shape;232;p31"/>
          <p:cNvSpPr/>
          <p:nvPr/>
        </p:nvSpPr>
        <p:spPr>
          <a:xfrm>
            <a:off x="1530906" y="3222515"/>
            <a:ext cx="68193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React.js </a:t>
            </a:r>
            <a:endParaRPr b="0" i="0" sz="1750" u="none" cap="none" strike="noStrike"/>
          </a:p>
        </p:txBody>
      </p:sp>
      <p:sp>
        <p:nvSpPr>
          <p:cNvPr id="233" name="Google Shape;233;p31"/>
          <p:cNvSpPr/>
          <p:nvPr/>
        </p:nvSpPr>
        <p:spPr>
          <a:xfrm>
            <a:off x="793790" y="4067383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1"/>
          <p:cNvSpPr/>
          <p:nvPr/>
        </p:nvSpPr>
        <p:spPr>
          <a:xfrm>
            <a:off x="946904" y="4152393"/>
            <a:ext cx="2040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2650" u="none" cap="none" strike="noStrike"/>
          </a:p>
        </p:txBody>
      </p:sp>
      <p:sp>
        <p:nvSpPr>
          <p:cNvPr id="235" name="Google Shape;235;p31"/>
          <p:cNvSpPr/>
          <p:nvPr/>
        </p:nvSpPr>
        <p:spPr>
          <a:xfrm>
            <a:off x="1530906" y="4067383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UI Design</a:t>
            </a:r>
            <a:endParaRPr b="0" i="0" sz="2200" u="none" cap="none" strike="noStrike"/>
          </a:p>
        </p:txBody>
      </p:sp>
      <p:sp>
        <p:nvSpPr>
          <p:cNvPr id="236" name="Google Shape;236;p31"/>
          <p:cNvSpPr/>
          <p:nvPr/>
        </p:nvSpPr>
        <p:spPr>
          <a:xfrm>
            <a:off x="1530906" y="4557801"/>
            <a:ext cx="68193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HTML / CSS / Bootstrap for responsive design.</a:t>
            </a:r>
            <a:endParaRPr b="0" i="0" sz="1750" u="none" cap="none" strike="noStrike"/>
          </a:p>
        </p:txBody>
      </p:sp>
      <p:sp>
        <p:nvSpPr>
          <p:cNvPr id="237" name="Google Shape;237;p31"/>
          <p:cNvSpPr/>
          <p:nvPr/>
        </p:nvSpPr>
        <p:spPr>
          <a:xfrm>
            <a:off x="793790" y="5402669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1"/>
          <p:cNvSpPr/>
          <p:nvPr/>
        </p:nvSpPr>
        <p:spPr>
          <a:xfrm>
            <a:off x="944166" y="5487679"/>
            <a:ext cx="209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2650" u="none" cap="none" strike="noStrike"/>
          </a:p>
        </p:txBody>
      </p:sp>
      <p:sp>
        <p:nvSpPr>
          <p:cNvPr id="239" name="Google Shape;239;p31"/>
          <p:cNvSpPr/>
          <p:nvPr/>
        </p:nvSpPr>
        <p:spPr>
          <a:xfrm>
            <a:off x="1530906" y="5402669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State Management</a:t>
            </a:r>
            <a:endParaRPr b="0" i="0" sz="2200" u="none" cap="none" strike="noStrike"/>
          </a:p>
        </p:txBody>
      </p:sp>
      <p:sp>
        <p:nvSpPr>
          <p:cNvPr id="240" name="Google Shape;240;p31"/>
          <p:cNvSpPr/>
          <p:nvPr/>
        </p:nvSpPr>
        <p:spPr>
          <a:xfrm>
            <a:off x="1530906" y="5893087"/>
            <a:ext cx="68193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Context API for efficient data flow.</a:t>
            </a:r>
            <a:endParaRPr b="0" i="0" sz="1750" u="none" cap="none" strike="noStrike"/>
          </a:p>
        </p:txBody>
      </p:sp>
      <p:sp>
        <p:nvSpPr>
          <p:cNvPr id="241" name="Google Shape;241;p31"/>
          <p:cNvSpPr/>
          <p:nvPr/>
        </p:nvSpPr>
        <p:spPr>
          <a:xfrm>
            <a:off x="793790" y="6737955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1"/>
          <p:cNvSpPr/>
          <p:nvPr/>
        </p:nvSpPr>
        <p:spPr>
          <a:xfrm>
            <a:off x="938927" y="6822965"/>
            <a:ext cx="2199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b="0" i="0" sz="2650" u="none" cap="none" strike="noStrike"/>
          </a:p>
        </p:txBody>
      </p:sp>
      <p:sp>
        <p:nvSpPr>
          <p:cNvPr id="243" name="Google Shape;243;p31"/>
          <p:cNvSpPr/>
          <p:nvPr/>
        </p:nvSpPr>
        <p:spPr>
          <a:xfrm>
            <a:off x="1530906" y="6737955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API Integration</a:t>
            </a:r>
            <a:endParaRPr b="0" i="0" sz="2200" u="none" cap="none" strike="noStrike"/>
          </a:p>
        </p:txBody>
      </p:sp>
      <p:sp>
        <p:nvSpPr>
          <p:cNvPr id="244" name="Google Shape;244;p31"/>
          <p:cNvSpPr/>
          <p:nvPr/>
        </p:nvSpPr>
        <p:spPr>
          <a:xfrm>
            <a:off x="1530906" y="7228373"/>
            <a:ext cx="68193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Axios / GraphQL for seamless data retrieval.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